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1" r:id="rId6"/>
    <p:sldId id="258" r:id="rId7"/>
    <p:sldId id="257" r:id="rId8"/>
    <p:sldId id="276" r:id="rId9"/>
    <p:sldId id="277" r:id="rId10"/>
    <p:sldId id="259" r:id="rId11"/>
    <p:sldId id="261" r:id="rId12"/>
    <p:sldId id="260" r:id="rId13"/>
    <p:sldId id="281" r:id="rId14"/>
    <p:sldId id="279" r:id="rId15"/>
    <p:sldId id="280" r:id="rId16"/>
    <p:sldId id="282" r:id="rId17"/>
    <p:sldId id="278" r:id="rId18"/>
    <p:sldId id="264" r:id="rId19"/>
    <p:sldId id="283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BC0B5-5FE0-401F-AEB3-B438E0EC0EE1}" v="82" dt="2022-05-27T16:35:08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718"/>
  </p:normalViewPr>
  <p:slideViewPr>
    <p:cSldViewPr snapToGrid="0">
      <p:cViewPr varScale="1">
        <p:scale>
          <a:sx n="111" d="100"/>
          <a:sy n="111" d="100"/>
        </p:scale>
        <p:origin x="22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Entra21 - processo seletivo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493425196850394"/>
          <c:y val="0.22726851851851851"/>
          <c:w val="0.20065748031496067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tx1"/>
                </a:solidFill>
              </a:rPr>
              <a:t>Entra21 - processo seletivo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Planilha1!$F$4:$F$6</c:f>
              <c:strCache>
                <c:ptCount val="3"/>
                <c:pt idx="0">
                  <c:v>Inscritos</c:v>
                </c:pt>
                <c:pt idx="1">
                  <c:v>Entrevistados</c:v>
                </c:pt>
                <c:pt idx="2">
                  <c:v>Recomendados</c:v>
                </c:pt>
              </c:strCache>
            </c:strRef>
          </c:cat>
          <c:val>
            <c:numRef>
              <c:f>Planilha1!$G$4:$G$6</c:f>
              <c:numCache>
                <c:formatCode>General</c:formatCode>
                <c:ptCount val="3"/>
                <c:pt idx="0">
                  <c:v>3200</c:v>
                </c:pt>
                <c:pt idx="1">
                  <c:v>2463</c:v>
                </c:pt>
                <c:pt idx="2">
                  <c:v>1140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91-4B37-B0C5-71DB59E66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1308047"/>
        <c:axId val="981310127"/>
      </c:barChart>
      <c:catAx>
        <c:axId val="98130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1310127"/>
        <c:crosses val="autoZero"/>
        <c:auto val="1"/>
        <c:lblAlgn val="ctr"/>
        <c:lblOffset val="100"/>
        <c:noMultiLvlLbl val="0"/>
      </c:catAx>
      <c:valAx>
        <c:axId val="9813101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130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Entra21 - processo seletivo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493425196850394"/>
          <c:y val="0.22726851851851851"/>
          <c:w val="0.20065748031496067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0.60125</cdr:x>
      <cdr:y>0.27257</cdr:y>
    </cdr:from>
    <cdr:to>
      <cdr:x>0.98625</cdr:x>
      <cdr:y>0.6059</cdr:y>
    </cdr:to>
    <cdr:grpSp>
      <cdr:nvGrpSpPr>
        <cdr:cNvPr id="4" name="Agrupar 3">
          <a:extLst xmlns:a="http://schemas.openxmlformats.org/drawingml/2006/main">
            <a:ext uri="{FF2B5EF4-FFF2-40B4-BE49-F238E27FC236}">
              <a16:creationId xmlns:a16="http://schemas.microsoft.com/office/drawing/2014/main" id="{9D455141-4301-53C9-46FA-21FF730931DA}"/>
            </a:ext>
          </a:extLst>
        </cdr:cNvPr>
        <cdr:cNvGrpSpPr/>
      </cdr:nvGrpSpPr>
      <cdr:grpSpPr>
        <a:xfrm xmlns:a="http://schemas.openxmlformats.org/drawingml/2006/main">
          <a:off x="2748915" y="747714"/>
          <a:ext cx="1760220" cy="914391"/>
          <a:chOff x="2748900" y="747713"/>
          <a:chExt cx="1760232" cy="914400"/>
        </a:xfrm>
      </cdr:grpSpPr>
      <cdr:sp macro="" textlink="">
        <cdr:nvSpPr>
          <cdr:cNvPr id="2" name="Forma Livre: Forma 1">
            <a:extLst xmlns:a="http://schemas.openxmlformats.org/drawingml/2006/main">
              <a:ext uri="{FF2B5EF4-FFF2-40B4-BE49-F238E27FC236}">
                <a16:creationId xmlns:a16="http://schemas.microsoft.com/office/drawing/2014/main" id="{4144D93C-53F4-2E43-45FF-BB69BC9B8388}"/>
              </a:ext>
            </a:extLst>
          </cdr:cNvPr>
          <cdr:cNvSpPr/>
        </cdr:nvSpPr>
        <cdr:spPr>
          <a:xfrm xmlns:a="http://schemas.openxmlformats.org/drawingml/2006/main">
            <a:off x="2748900" y="782373"/>
            <a:ext cx="862642" cy="541782"/>
          </a:xfrm>
          <a:custGeom xmlns:a="http://schemas.openxmlformats.org/drawingml/2006/main">
            <a:avLst/>
            <a:gdLst>
              <a:gd name="connsiteX0" fmla="*/ 0 w 862642"/>
              <a:gd name="connsiteY0" fmla="*/ 541782 h 541782"/>
              <a:gd name="connsiteX1" fmla="*/ 517585 w 862642"/>
              <a:gd name="connsiteY1" fmla="*/ 6944 h 541782"/>
              <a:gd name="connsiteX2" fmla="*/ 862642 w 862642"/>
              <a:gd name="connsiteY2" fmla="*/ 205352 h 54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642" h="541782">
                <a:moveTo>
                  <a:pt x="0" y="541782"/>
                </a:moveTo>
                <a:cubicBezTo>
                  <a:pt x="186905" y="302399"/>
                  <a:pt x="373811" y="63016"/>
                  <a:pt x="517585" y="6944"/>
                </a:cubicBezTo>
                <a:cubicBezTo>
                  <a:pt x="661359" y="-49128"/>
                  <a:pt x="692989" y="254235"/>
                  <a:pt x="862642" y="205352"/>
                </a:cubicBezTo>
              </a:path>
            </a:pathLst>
          </a:custGeom>
          <a:noFill xmlns:a="http://schemas.openxmlformats.org/drawingml/2006/main"/>
          <a:ln xmlns:a="http://schemas.openxmlformats.org/drawingml/2006/main">
            <a:solidFill>
              <a:srgbClr val="FF0000"/>
            </a:solidFill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pt-BR" dirty="0">
              <a:solidFill>
                <a:srgbClr val="FF0000"/>
              </a:solidFill>
            </a:endParaRPr>
          </a:p>
        </cdr:txBody>
      </cdr:sp>
      <cdr:sp macro="" textlink="">
        <cdr:nvSpPr>
          <cdr:cNvPr id="3" name="CaixaDeTexto 2">
            <a:extLst xmlns:a="http://schemas.openxmlformats.org/drawingml/2006/main">
              <a:ext uri="{FF2B5EF4-FFF2-40B4-BE49-F238E27FC236}">
                <a16:creationId xmlns:a16="http://schemas.microsoft.com/office/drawing/2014/main" id="{7624F679-FD3F-DC01-DC94-615F1F79E6E6}"/>
              </a:ext>
            </a:extLst>
          </cdr:cNvPr>
          <cdr:cNvSpPr txBox="1"/>
        </cdr:nvSpPr>
        <cdr:spPr>
          <a:xfrm xmlns:a="http://schemas.openxmlformats.org/drawingml/2006/main">
            <a:off x="3594732" y="747713"/>
            <a:ext cx="914400" cy="914400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pt-BR" sz="2000" dirty="0">
                <a:solidFill>
                  <a:srgbClr val="FF0000"/>
                </a:solidFill>
              </a:rPr>
              <a:t>54%</a:t>
            </a:r>
          </a:p>
        </cdr:txBody>
      </cdr: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00964-9811-44C1-A81C-C667F3DD6F99}" type="datetime1">
              <a:rPr lang="pt-BR" smtClean="0"/>
              <a:t>27/05/2022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A98BB-A7B2-4524-A183-CCEB3669CDC2}" type="datetime1">
              <a:rPr lang="pt-BR" smtClean="0"/>
              <a:pPr/>
              <a:t>27/05/2022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149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10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0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97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77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558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77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61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1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7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88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309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01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034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23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Forma Livre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Forma Livre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Forma Livre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Forma Livre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nha do temp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832444F7-598B-4910-BB28-F5EBFBE23847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</p:grp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64DA45B4-095F-41D7-B671-00B667E5CA36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latin typeface="+mn-lt"/>
            </a:endParaRPr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latin typeface="+mn-l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</p:grp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89C0E2A7-54D9-488F-B54C-03A3336A11F7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Forma Livre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7" name="Forma Livre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latin typeface="+mn-lt"/>
            </a:endParaRPr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</p:grp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A5EFBC-485C-454D-BDFD-468C8BAF5548}" type="datetime1">
              <a:rPr lang="pt-BR" smtClean="0"/>
              <a:pPr/>
              <a:t>27/05/2022</a:t>
            </a:fld>
            <a:endParaRPr lang="pt-BR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4" name="Forma Livre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91D46E6A-7AB6-42FA-9FB4-5B5C0A5DFEBB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17" name="Forma Livre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FB93632-6B7A-4A0A-A735-8D3014D14DB1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3227D7EE-239B-44FB-9875-7475C9D92D30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pt-BR" noProof="0"/>
              <a:t>“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pt-BR" noProof="0"/>
              <a:t>”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C9219B3A-C8C6-4986-A6D6-3257321F5D38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" name="Espaço Reservado para Imagem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3" name="Espaço Reservado para Texto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Texto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C972B85E-05B2-4334-B4CD-038D5EA45FB2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Forma Livre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1" name="Forma Livre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5" name="Forma Livre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7" name="Forma Livre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Forma Livre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9" name="Forma Livre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 inteir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Imagem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5" name="Espaço Reservado para Texto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6" name="Espaço Reservado para Imagem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9" name="Espaço Reservado para Imagem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1" name="Espaço Reservado para Texto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2" name="Espaço Reservado para Imagem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Imagem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7" name="Espaço Reservado para Texto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8" name="Espaço Reservado para Imagem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1" name="Espaço Reservado para Imagem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3" name="Espaço Reservado para Texto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0443E58E-D40B-4905-A767-9365A3358898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620EC1FB-014E-4551-93D1-753466E4566C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fif"/><Relationship Id="rId3" Type="http://schemas.openxmlformats.org/officeDocument/2006/relationships/image" Target="../media/image1.jpg"/><Relationship Id="rId7" Type="http://schemas.openxmlformats.org/officeDocument/2006/relationships/image" Target="../media/image5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fif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Hackathon +Devs2Blu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288" y="-9525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Área candidato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67335A2-4487-6B36-F008-0829D8C64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7186" y="1504781"/>
            <a:ext cx="5332240" cy="4633912"/>
          </a:xfrm>
        </p:spPr>
      </p:pic>
    </p:spTree>
    <p:extLst>
      <p:ext uri="{BB962C8B-B14F-4D97-AF65-F5344CB8AC3E}">
        <p14:creationId xmlns:p14="http://schemas.microsoft.com/office/powerpoint/2010/main" val="228781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583" y="-69273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Área recrutador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F5B63C4-B68A-C371-A786-F15BB5838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2717" y="1392815"/>
            <a:ext cx="6516439" cy="4633912"/>
          </a:xfrm>
        </p:spPr>
      </p:pic>
    </p:spTree>
    <p:extLst>
      <p:ext uri="{BB962C8B-B14F-4D97-AF65-F5344CB8AC3E}">
        <p14:creationId xmlns:p14="http://schemas.microsoft.com/office/powerpoint/2010/main" val="109946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560" y="-86591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Área recrutador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2D570F8-7D88-BD3C-C13E-6152A78F1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1461" y="1513440"/>
            <a:ext cx="4918230" cy="4633912"/>
          </a:xfrm>
        </p:spPr>
      </p:pic>
    </p:spTree>
    <p:extLst>
      <p:ext uri="{BB962C8B-B14F-4D97-AF65-F5344CB8AC3E}">
        <p14:creationId xmlns:p14="http://schemas.microsoft.com/office/powerpoint/2010/main" val="140990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287" y="-147205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7C18A84-D9B9-EFE5-CAE0-34166291B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4213" y="1352418"/>
            <a:ext cx="6803784" cy="4838247"/>
          </a:xfrm>
        </p:spPr>
      </p:pic>
    </p:spTree>
    <p:extLst>
      <p:ext uri="{BB962C8B-B14F-4D97-AF65-F5344CB8AC3E}">
        <p14:creationId xmlns:p14="http://schemas.microsoft.com/office/powerpoint/2010/main" val="27597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29" y="-190500"/>
            <a:ext cx="9779183" cy="1325563"/>
          </a:xfrm>
        </p:spPr>
        <p:txBody>
          <a:bodyPr rtlCol="0"/>
          <a:lstStyle/>
          <a:p>
            <a:pPr rtl="0"/>
            <a:r>
              <a:rPr lang="pt-BR" dirty="0"/>
              <a:t>Parte lógica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6C8BBAB-D2DA-9AC0-700C-DDA089D5C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04" y="1420812"/>
            <a:ext cx="6397211" cy="4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/>
          <a:lstStyle/>
          <a:p>
            <a:pPr rtl="0"/>
            <a:r>
              <a:rPr lang="pt-BR" dirty="0"/>
              <a:t>27/05/2022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DEV&lt;</a:t>
            </a:r>
            <a:r>
              <a:rPr lang="pt-BR" dirty="0" err="1"/>
              <a:t>select</a:t>
            </a:r>
            <a:r>
              <a:rPr lang="pt-BR" dirty="0"/>
              <a:t>/&gt;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2" name="Devselect Video V1">
            <a:hlinkClick r:id="" action="ppaction://media"/>
            <a:extLst>
              <a:ext uri="{FF2B5EF4-FFF2-40B4-BE49-F238E27FC236}">
                <a16:creationId xmlns:a16="http://schemas.microsoft.com/office/drawing/2014/main" id="{D4BDC486-BB5F-E601-D9B4-C0BAA7315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Obrigado!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b="1" i="1" dirty="0">
                <a:latin typeface="Arial"/>
                <a:cs typeface="Arial"/>
              </a:rPr>
              <a:t>DEV&lt;</a:t>
            </a:r>
            <a:r>
              <a:rPr lang="pt-BR" b="1" i="1" dirty="0" err="1">
                <a:latin typeface="Arial"/>
                <a:cs typeface="Arial"/>
              </a:rPr>
              <a:t>select</a:t>
            </a:r>
            <a:r>
              <a:rPr lang="pt-BR" b="1" i="1" dirty="0">
                <a:latin typeface="Arial"/>
                <a:cs typeface="Arial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3040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1"/>
            <a:ext cx="8401624" cy="917440"/>
          </a:xfrm>
        </p:spPr>
        <p:txBody>
          <a:bodyPr rtlCol="0"/>
          <a:lstStyle/>
          <a:p>
            <a:r>
              <a:rPr lang="pt-BR" dirty="0">
                <a:latin typeface="Arial"/>
                <a:cs typeface="Arial"/>
              </a:rPr>
              <a:t>Equipe 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  <a:endParaRPr lang="pt-BR" dirty="0"/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C1C92E27-D550-F44E-8491-927F819E7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23351" y="2081349"/>
            <a:ext cx="2281237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João Rudolf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176187A9-3EBE-F64D-AE99-021BB3767F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70817" y="2135666"/>
            <a:ext cx="2281237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Julia Pereira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5B19EE51-628F-CA4E-94B0-57E9ACA144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23351" y="3705165"/>
            <a:ext cx="2440023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Lucas Chaves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9DC429C0-1DEB-1F4F-AE66-C503B31B7B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817" y="3705165"/>
            <a:ext cx="2523349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Paula Costa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DEV&lt;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2</a:t>
            </a:fld>
            <a:endParaRPr lang="pt-BR"/>
          </a:p>
        </p:txBody>
      </p:sp>
      <p:sp>
        <p:nvSpPr>
          <p:cNvPr id="27" name="Espaço Reservado para Texto 37">
            <a:extLst>
              <a:ext uri="{FF2B5EF4-FFF2-40B4-BE49-F238E27FC236}">
                <a16:creationId xmlns:a16="http://schemas.microsoft.com/office/drawing/2014/main" id="{289CBF11-CEDD-EA3D-0391-252AE3C032DE}"/>
              </a:ext>
            </a:extLst>
          </p:cNvPr>
          <p:cNvSpPr txBox="1">
            <a:spLocks/>
          </p:cNvSpPr>
          <p:nvPr/>
        </p:nvSpPr>
        <p:spPr>
          <a:xfrm>
            <a:off x="2129108" y="5211898"/>
            <a:ext cx="2503277" cy="3476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Vinicios Tribess</a:t>
            </a:r>
          </a:p>
        </p:txBody>
      </p:sp>
      <p:sp>
        <p:nvSpPr>
          <p:cNvPr id="29" name="Espaço Reservado para Texto 39">
            <a:extLst>
              <a:ext uri="{FF2B5EF4-FFF2-40B4-BE49-F238E27FC236}">
                <a16:creationId xmlns:a16="http://schemas.microsoft.com/office/drawing/2014/main" id="{B699176A-37D4-4236-2664-18DFBA144E1F}"/>
              </a:ext>
            </a:extLst>
          </p:cNvPr>
          <p:cNvSpPr txBox="1">
            <a:spLocks/>
          </p:cNvSpPr>
          <p:nvPr/>
        </p:nvSpPr>
        <p:spPr>
          <a:xfrm>
            <a:off x="6876574" y="5211898"/>
            <a:ext cx="2523349" cy="3476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/>
                <a:cs typeface="Arial"/>
              </a:rPr>
              <a:t>Yuri </a:t>
            </a:r>
            <a:r>
              <a:rPr lang="pt-BR" dirty="0" err="1">
                <a:latin typeface="Arial"/>
                <a:cs typeface="Arial"/>
              </a:rPr>
              <a:t>Koller</a:t>
            </a:r>
            <a:r>
              <a:rPr lang="pt-BR" dirty="0">
                <a:latin typeface="Arial"/>
                <a:cs typeface="Arial"/>
              </a:rPr>
              <a:t> Borba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Espaço Reservado para Imagem 16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A3679C33-F957-72AF-FB25-E1989E49CA6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66" r="66"/>
          <a:stretch>
            <a:fillRect/>
          </a:stretch>
        </p:blipFill>
        <p:spPr>
          <a:xfrm>
            <a:off x="5435600" y="3425825"/>
            <a:ext cx="1200150" cy="1201738"/>
          </a:xfrm>
        </p:spPr>
      </p:pic>
      <p:pic>
        <p:nvPicPr>
          <p:cNvPr id="21" name="Espaço Reservado para Imagem 20" descr="Homem com gato no colo&#10;&#10;Descrição gerada automaticamente">
            <a:extLst>
              <a:ext uri="{FF2B5EF4-FFF2-40B4-BE49-F238E27FC236}">
                <a16:creationId xmlns:a16="http://schemas.microsoft.com/office/drawing/2014/main" id="{22521F3F-4E86-C5E0-3D5D-E351FBA2D8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6" r="66"/>
          <a:stretch>
            <a:fillRect/>
          </a:stretch>
        </p:blipFill>
        <p:spPr>
          <a:xfrm>
            <a:off x="748347" y="1894293"/>
            <a:ext cx="1200374" cy="1201242"/>
          </a:xfrm>
        </p:spPr>
      </p:pic>
      <p:pic>
        <p:nvPicPr>
          <p:cNvPr id="25" name="Espaço Reservado para Imagem 24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FD882644-85C2-C418-0FE5-B3D7AECE67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66" r="66"/>
          <a:stretch>
            <a:fillRect/>
          </a:stretch>
        </p:blipFill>
        <p:spPr>
          <a:xfrm>
            <a:off x="5435600" y="1894293"/>
            <a:ext cx="1200374" cy="1201242"/>
          </a:xfrm>
        </p:spPr>
      </p:pic>
      <p:pic>
        <p:nvPicPr>
          <p:cNvPr id="33" name="Espaço Reservado para Imagem 32" descr="Homem em pé ao lado de uma planta&#10;&#10;Descrição gerada automaticamente">
            <a:extLst>
              <a:ext uri="{FF2B5EF4-FFF2-40B4-BE49-F238E27FC236}">
                <a16:creationId xmlns:a16="http://schemas.microsoft.com/office/drawing/2014/main" id="{F8AE1410-FF68-6014-1F62-4FD7D87417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66" r="66"/>
          <a:stretch>
            <a:fillRect/>
          </a:stretch>
        </p:blipFill>
        <p:spPr>
          <a:xfrm>
            <a:off x="748347" y="3426073"/>
            <a:ext cx="1200374" cy="1201242"/>
          </a:xfrm>
        </p:spPr>
      </p:pic>
      <p:pic>
        <p:nvPicPr>
          <p:cNvPr id="49" name="Imagem 48" descr="Homem sentado na areia&#10;&#10;Descrição gerada automaticamente">
            <a:extLst>
              <a:ext uri="{FF2B5EF4-FFF2-40B4-BE49-F238E27FC236}">
                <a16:creationId xmlns:a16="http://schemas.microsoft.com/office/drawing/2014/main" id="{B37F5320-4BC3-6305-970B-53E2E3CAF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47" y="4968246"/>
            <a:ext cx="1200374" cy="1200374"/>
          </a:xfrm>
          <a:prstGeom prst="rect">
            <a:avLst/>
          </a:prstGeom>
        </p:spPr>
      </p:pic>
      <p:pic>
        <p:nvPicPr>
          <p:cNvPr id="51" name="Imagem 50" descr="Foto preta e branca de homem com óculos de grau&#10;&#10;Descrição gerada automaticamente">
            <a:extLst>
              <a:ext uri="{FF2B5EF4-FFF2-40B4-BE49-F238E27FC236}">
                <a16:creationId xmlns:a16="http://schemas.microsoft.com/office/drawing/2014/main" id="{8D01B2A0-965C-2B6E-E96E-8E49AB90F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377" y="4972396"/>
            <a:ext cx="1200151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Como melhorar o processo de seleção de programas de treinamento para a área de desenvolvimento?</a:t>
            </a:r>
          </a:p>
          <a:p>
            <a:pPr rtl="0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Fontes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4</a:t>
            </a:fld>
            <a:endParaRPr lang="pt-BR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D06B49-F80E-D9DF-A4FD-2D1E0F145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809364"/>
              </p:ext>
            </p:extLst>
          </p:nvPr>
        </p:nvGraphicFramePr>
        <p:xfrm>
          <a:off x="127357" y="20174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2D06B49-F80E-D9DF-A4FD-2D1E0F145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13145"/>
              </p:ext>
            </p:extLst>
          </p:nvPr>
        </p:nvGraphicFramePr>
        <p:xfrm>
          <a:off x="1167492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D597A64-7C5D-0B7F-0A8E-FE3963FED859}"/>
              </a:ext>
            </a:extLst>
          </p:cNvPr>
          <p:cNvSpPr txBox="1"/>
          <p:nvPr/>
        </p:nvSpPr>
        <p:spPr>
          <a:xfrm>
            <a:off x="6633716" y="1794295"/>
            <a:ext cx="4853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Retenção pelo mercado: 60%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escolha entre candidatos: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Pouca informação do perfil.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5</a:t>
            </a:fld>
            <a:endParaRPr lang="pt-BR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D06B49-F80E-D9DF-A4FD-2D1E0F14545A}"/>
              </a:ext>
            </a:extLst>
          </p:cNvPr>
          <p:cNvGraphicFramePr>
            <a:graphicFrameLocks/>
          </p:cNvGraphicFramePr>
          <p:nvPr/>
        </p:nvGraphicFramePr>
        <p:xfrm>
          <a:off x="127357" y="20174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D597A64-7C5D-0B7F-0A8E-FE3963FED859}"/>
              </a:ext>
            </a:extLst>
          </p:cNvPr>
          <p:cNvSpPr txBox="1"/>
          <p:nvPr/>
        </p:nvSpPr>
        <p:spPr>
          <a:xfrm>
            <a:off x="697209" y="850292"/>
            <a:ext cx="6290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Formulário em comunidades de TI –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2563098-9DE1-7568-B9EA-B670DD326894}"/>
              </a:ext>
            </a:extLst>
          </p:cNvPr>
          <p:cNvGrpSpPr/>
          <p:nvPr/>
        </p:nvGrpSpPr>
        <p:grpSpPr>
          <a:xfrm>
            <a:off x="697209" y="1652092"/>
            <a:ext cx="5676181" cy="2387987"/>
            <a:chOff x="1285336" y="2949219"/>
            <a:chExt cx="5676181" cy="2387987"/>
          </a:xfrm>
        </p:grpSpPr>
        <p:pic>
          <p:nvPicPr>
            <p:cNvPr id="2050" name="Picture 2" descr="Gráfico de respostas do Formulários Google. Título da pergunta: Até quantas fases estaria disposto a fazer para tentar uma vaga que você gostaria muito?. Número de respostas: 10 respostas.">
              <a:extLst>
                <a:ext uri="{FF2B5EF4-FFF2-40B4-BE49-F238E27FC236}">
                  <a16:creationId xmlns:a16="http://schemas.microsoft.com/office/drawing/2014/main" id="{EC6E0EE5-5C3F-5106-A7A7-D2EE242FE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336" y="2949219"/>
              <a:ext cx="5676181" cy="238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31AF6DF-4517-EFC7-F8B3-0597893C6AEC}"/>
                </a:ext>
              </a:extLst>
            </p:cNvPr>
            <p:cNvSpPr/>
            <p:nvPr/>
          </p:nvSpPr>
          <p:spPr>
            <a:xfrm>
              <a:off x="1440611" y="3302247"/>
              <a:ext cx="646981" cy="217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E0A15FA-5CD4-3116-0C68-7732C2578AF4}"/>
              </a:ext>
            </a:extLst>
          </p:cNvPr>
          <p:cNvGrpSpPr/>
          <p:nvPr/>
        </p:nvGrpSpPr>
        <p:grpSpPr>
          <a:xfrm>
            <a:off x="852484" y="4188457"/>
            <a:ext cx="5197396" cy="2186561"/>
            <a:chOff x="852484" y="4188457"/>
            <a:chExt cx="5197396" cy="2186561"/>
          </a:xfrm>
        </p:grpSpPr>
        <p:pic>
          <p:nvPicPr>
            <p:cNvPr id="2052" name="Picture 4" descr="Gráfico de respostas do Formulários Google. Título da pergunta: Quantas fases, em média, tiveram as últimas seleções em que participou?. Número de respostas: 10 respostas.">
              <a:extLst>
                <a:ext uri="{FF2B5EF4-FFF2-40B4-BE49-F238E27FC236}">
                  <a16:creationId xmlns:a16="http://schemas.microsoft.com/office/drawing/2014/main" id="{4C5E9C12-EC9E-1FCB-2ACC-5AEDBFA38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84" y="4188457"/>
              <a:ext cx="5197396" cy="218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598494E8-66F6-E61F-583F-6BA758F7A248}"/>
                </a:ext>
              </a:extLst>
            </p:cNvPr>
            <p:cNvSpPr/>
            <p:nvPr/>
          </p:nvSpPr>
          <p:spPr>
            <a:xfrm>
              <a:off x="974785" y="4537494"/>
              <a:ext cx="698740" cy="223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403B94D-150A-00DB-7E3A-63AE70B0EC6D}"/>
              </a:ext>
            </a:extLst>
          </p:cNvPr>
          <p:cNvGrpSpPr/>
          <p:nvPr/>
        </p:nvGrpSpPr>
        <p:grpSpPr>
          <a:xfrm>
            <a:off x="6096000" y="2443682"/>
            <a:ext cx="5676180" cy="2387987"/>
            <a:chOff x="6096000" y="2443682"/>
            <a:chExt cx="5676180" cy="2387987"/>
          </a:xfrm>
        </p:grpSpPr>
        <p:pic>
          <p:nvPicPr>
            <p:cNvPr id="2054" name="Picture 6" descr="Gráfico de respostas do Formulários Google. Título da pergunta: Quanto tempo levou todo o processo em media?. Número de respostas: 10 respostas.">
              <a:extLst>
                <a:ext uri="{FF2B5EF4-FFF2-40B4-BE49-F238E27FC236}">
                  <a16:creationId xmlns:a16="http://schemas.microsoft.com/office/drawing/2014/main" id="{F50CE4E0-C73F-27FE-7EE0-4AF5FF91A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443682"/>
              <a:ext cx="5676180" cy="238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F00E1A9-AD21-D8B8-957A-04611E971FA7}"/>
                </a:ext>
              </a:extLst>
            </p:cNvPr>
            <p:cNvSpPr/>
            <p:nvPr/>
          </p:nvSpPr>
          <p:spPr>
            <a:xfrm>
              <a:off x="6202392" y="2775083"/>
              <a:ext cx="740850" cy="201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0623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pt-BR" dirty="0"/>
              <a:t>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4800" dirty="0">
                <a:latin typeface="Arial"/>
                <a:cs typeface="Arial"/>
              </a:rPr>
              <a:t>DEV&lt;/</a:t>
            </a:r>
            <a:r>
              <a:rPr lang="pt-BR" sz="4800" dirty="0" err="1">
                <a:latin typeface="Arial"/>
                <a:cs typeface="Arial"/>
              </a:rPr>
              <a:t>select</a:t>
            </a:r>
            <a:r>
              <a:rPr lang="pt-BR" sz="4800" dirty="0">
                <a:latin typeface="Arial"/>
                <a:cs typeface="Arial"/>
              </a:rPr>
              <a:t>&gt;</a:t>
            </a:r>
            <a:endParaRPr lang="pt-BR" sz="1800" b="1" dirty="0">
              <a:effectLst/>
              <a:ea typeface="Calibri" panose="020F0502020204030204" pitchFamily="34" charset="0"/>
            </a:endParaRPr>
          </a:p>
          <a:p>
            <a:pPr rtl="0"/>
            <a:r>
              <a:rPr lang="pt-BR" sz="1800" dirty="0">
                <a:ea typeface="Calibri" panose="020F0502020204030204" pitchFamily="34" charset="0"/>
              </a:rPr>
              <a:t>S</a:t>
            </a:r>
            <a:r>
              <a:rPr lang="pt-BR" sz="1800" dirty="0">
                <a:effectLst/>
                <a:ea typeface="Calibri" panose="020F0502020204030204" pitchFamily="34" charset="0"/>
              </a:rPr>
              <a:t>olução para melhorar o processo de seleção visando assertividade e menor tempo na seleção.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DEV&lt;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0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613143"/>
            <a:ext cx="6245912" cy="1066109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 o recrutador a encontrar perfis que se adequem a exigências específicas para programas de treinamento na área de desenvolvimento.</a:t>
            </a:r>
          </a:p>
          <a:p>
            <a:pPr rtl="0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Plataforma DEV&lt;/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&gt;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DEV&lt;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EB9F605-89D2-0187-6823-9794C676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Etapas para seleção: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 – O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– Testes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3 - Entrevista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87" y="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inicial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C670FC0-A014-8A38-4DAC-88B203B4B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316" y="1418186"/>
            <a:ext cx="6514556" cy="4677814"/>
          </a:xfr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86_TF45331398_Win32" id="{2C301779-7B62-49BC-BFCA-A2094F59946B}" vid="{BF381EAC-6885-4F5C-8CDC-9F21BF306A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universal</Template>
  <TotalTime>797</TotalTime>
  <Words>225</Words>
  <Application>Microsoft Office PowerPoint</Application>
  <PresentationFormat>Widescreen</PresentationFormat>
  <Paragraphs>84</Paragraphs>
  <Slides>16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Tema do Office</vt:lpstr>
      <vt:lpstr>DEV&lt;select/&gt;</vt:lpstr>
      <vt:lpstr>Equipe DEV&lt;select/&gt;</vt:lpstr>
      <vt:lpstr>Desafio</vt:lpstr>
      <vt:lpstr>Fontes</vt:lpstr>
      <vt:lpstr>Apresentação do PowerPoint</vt:lpstr>
      <vt:lpstr>Solução</vt:lpstr>
      <vt:lpstr>Objetivo</vt:lpstr>
      <vt:lpstr>Plataforma DEV&lt;/select&gt;</vt:lpstr>
      <vt:lpstr>Tela inicial</vt:lpstr>
      <vt:lpstr>Área candidato</vt:lpstr>
      <vt:lpstr>Área recrutador</vt:lpstr>
      <vt:lpstr>Área recrutador</vt:lpstr>
      <vt:lpstr>O match</vt:lpstr>
      <vt:lpstr>Parte lógica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DEV&lt;select/&gt;</dc:title>
  <dc:creator>Paula Costa</dc:creator>
  <cp:lastModifiedBy>Paula Costa</cp:lastModifiedBy>
  <cp:revision>52</cp:revision>
  <dcterms:created xsi:type="dcterms:W3CDTF">2022-05-25T11:21:34Z</dcterms:created>
  <dcterms:modified xsi:type="dcterms:W3CDTF">2022-05-27T18:07:08Z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